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67" r:id="rId6"/>
    <p:sldMasterId id="2147483861" r:id="rId7"/>
    <p:sldMasterId id="2147483908" r:id="rId8"/>
  </p:sldMasterIdLst>
  <p:notesMasterIdLst>
    <p:notesMasterId r:id="rId42"/>
  </p:notesMasterIdLst>
  <p:sldIdLst>
    <p:sldId id="261" r:id="rId9"/>
    <p:sldId id="1993" r:id="rId10"/>
    <p:sldId id="1997" r:id="rId11"/>
    <p:sldId id="1996" r:id="rId12"/>
    <p:sldId id="1994" r:id="rId13"/>
    <p:sldId id="1999" r:id="rId14"/>
    <p:sldId id="2000" r:id="rId15"/>
    <p:sldId id="1995" r:id="rId16"/>
    <p:sldId id="2002" r:id="rId17"/>
    <p:sldId id="2003" r:id="rId18"/>
    <p:sldId id="2001" r:id="rId19"/>
    <p:sldId id="2004" r:id="rId20"/>
    <p:sldId id="2005" r:id="rId21"/>
    <p:sldId id="2008" r:id="rId22"/>
    <p:sldId id="2009" r:id="rId23"/>
    <p:sldId id="2016" r:id="rId24"/>
    <p:sldId id="2018" r:id="rId25"/>
    <p:sldId id="2019" r:id="rId26"/>
    <p:sldId id="2017" r:id="rId27"/>
    <p:sldId id="2021" r:id="rId28"/>
    <p:sldId id="2020" r:id="rId29"/>
    <p:sldId id="2022" r:id="rId30"/>
    <p:sldId id="2023" r:id="rId31"/>
    <p:sldId id="2029" r:id="rId32"/>
    <p:sldId id="2030" r:id="rId33"/>
    <p:sldId id="2032" r:id="rId34"/>
    <p:sldId id="324" r:id="rId35"/>
    <p:sldId id="1973" r:id="rId36"/>
    <p:sldId id="2033" r:id="rId37"/>
    <p:sldId id="2034" r:id="rId38"/>
    <p:sldId id="332" r:id="rId39"/>
    <p:sldId id="333" r:id="rId40"/>
    <p:sldId id="203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A17"/>
    <a:srgbClr val="F7E841"/>
    <a:srgbClr val="30F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6C2496-1306-4A2D-97B2-94E34147B929}" v="81" dt="2024-11-20T15:31:10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25" autoAdjust="0"/>
    <p:restoredTop sz="94660"/>
  </p:normalViewPr>
  <p:slideViewPr>
    <p:cSldViewPr snapToGrid="0">
      <p:cViewPr>
        <p:scale>
          <a:sx n="66" d="100"/>
          <a:sy n="66" d="100"/>
        </p:scale>
        <p:origin x="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89E3279-9C1F-D947-935D-87D7C26A19F0}" type="datetimeFigureOut">
              <a:rPr lang="en-GB" smtClean="0"/>
              <a:pPr/>
              <a:t>04/03/2025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371D48-67C1-2C40-9E87-799BE93353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4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71D48-67C1-2C40-9E87-799BE93353B4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1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49E3B-1739-CCEC-E409-7AC414376B26}"/>
              </a:ext>
            </a:extLst>
          </p:cNvPr>
          <p:cNvGrpSpPr/>
          <p:nvPr userDrawn="1"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6" name="object 82">
              <a:extLst>
                <a:ext uri="{FF2B5EF4-FFF2-40B4-BE49-F238E27FC236}">
                  <a16:creationId xmlns:a16="http://schemas.microsoft.com/office/drawing/2014/main" id="{BA5AB6EB-1D97-2202-6377-559DF01A02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8" name="object 83">
              <a:extLst>
                <a:ext uri="{FF2B5EF4-FFF2-40B4-BE49-F238E27FC236}">
                  <a16:creationId xmlns:a16="http://schemas.microsoft.com/office/drawing/2014/main" id="{C2B5384E-2AF1-731D-5CB7-BA4A927158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48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6139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764112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7859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14237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30241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9724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317243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258534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0876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446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44623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915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648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443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18101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2946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171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1A1D60F-6046-846F-3258-799C55405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526679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63429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3879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40235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141756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9479156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393474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0104115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6771138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913315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1654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14693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0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452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74226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1464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5817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4247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965444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116407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4329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0F0EBD8A-65AF-2043-1C37-DC4F0473D5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884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65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7992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800927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4723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994962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124766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9043557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5294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163270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56510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2802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98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2017495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6012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203810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909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3799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3581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5344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454681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8006683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281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571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6887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7033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66160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234030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077323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13464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920858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5063392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026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7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76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76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7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  <p:sldLayoutId id="2147483681" r:id="rId3"/>
    <p:sldLayoutId id="2147483708" r:id="rId4"/>
    <p:sldLayoutId id="2147483709" r:id="rId5"/>
    <p:sldLayoutId id="2147483710" r:id="rId6"/>
    <p:sldLayoutId id="2147483679" r:id="rId7"/>
    <p:sldLayoutId id="2147483680" r:id="rId8"/>
    <p:sldLayoutId id="214748397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D0C243-D1C1-B4B1-9B32-69F59D7F3EE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0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2" r:id="rId10"/>
    <p:sldLayoutId id="2147483743" r:id="rId11"/>
    <p:sldLayoutId id="2147483744" r:id="rId12"/>
    <p:sldLayoutId id="2147483745" r:id="rId13"/>
    <p:sldLayoutId id="2147483747" r:id="rId14"/>
    <p:sldLayoutId id="2147483750" r:id="rId15"/>
    <p:sldLayoutId id="2147483751" r:id="rId16"/>
    <p:sldLayoutId id="2147483972" r:id="rId17"/>
    <p:sldLayoutId id="2147483760" r:id="rId18"/>
    <p:sldLayoutId id="2147483761" r:id="rId19"/>
    <p:sldLayoutId id="214748376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BC8079-1EB9-883A-E669-872AAF401A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6" r:id="rId2"/>
    <p:sldLayoutId id="2147483779" r:id="rId3"/>
    <p:sldLayoutId id="2147483781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71" r:id="rId17"/>
    <p:sldLayoutId id="2147483968" r:id="rId18"/>
    <p:sldLayoutId id="2147483969" r:id="rId19"/>
    <p:sldLayoutId id="21474839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0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9" r:id="rId2"/>
    <p:sldLayoutId id="2147483872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4" r:id="rId11"/>
    <p:sldLayoutId id="2147483885" r:id="rId12"/>
    <p:sldLayoutId id="2147483886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900" r:id="rId19"/>
    <p:sldLayoutId id="2147483902" r:id="rId20"/>
    <p:sldLayoutId id="2147483903" r:id="rId21"/>
    <p:sldLayoutId id="2147483974" r:id="rId22"/>
    <p:sldLayoutId id="2147483975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605BD6-BC63-3818-0743-5C1D7B989B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5" r:id="rId2"/>
    <p:sldLayoutId id="2147483926" r:id="rId3"/>
    <p:sldLayoutId id="2147483927" r:id="rId4"/>
    <p:sldLayoutId id="2147483928" r:id="rId5"/>
    <p:sldLayoutId id="2147483942" r:id="rId6"/>
    <p:sldLayoutId id="214748394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551209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imageslive.co.uk/free_stock_image/p-sign-jpg" TargetMode="External"/><Relationship Id="rId7" Type="http://schemas.openxmlformats.org/officeDocument/2006/relationships/hyperlink" Target="https://pxhere.com/en/photo/182659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5" Type="http://schemas.openxmlformats.org/officeDocument/2006/relationships/hyperlink" Target="http://flickr.com/photos/davedugdale/5104887143" TargetMode="Externa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glish.stackexchange.com/questions/373309/what-word-describes-the-traffic-when-vehicles-are-totally-stopped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://english.stackexchange.com/questions/373309/what-word-describes-the-traffic-when-vehicles-are-totally-stopped" TargetMode="External"/><Relationship Id="rId7" Type="http://schemas.openxmlformats.org/officeDocument/2006/relationships/hyperlink" Target="https://www.thymindoman.com/learning-how-to-be-a-god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11" Type="http://schemas.openxmlformats.org/officeDocument/2006/relationships/hyperlink" Target="https://www.flickr.com/photos/dansapples/15851394186" TargetMode="External"/><Relationship Id="rId5" Type="http://schemas.openxmlformats.org/officeDocument/2006/relationships/hyperlink" Target="https://www.flickr.com/photos/shyb/63692776/" TargetMode="External"/><Relationship Id="rId10" Type="http://schemas.openxmlformats.org/officeDocument/2006/relationships/image" Target="../media/image19.jpg"/><Relationship Id="rId4" Type="http://schemas.openxmlformats.org/officeDocument/2006/relationships/image" Target="../media/image16.jpg"/><Relationship Id="rId9" Type="http://schemas.openxmlformats.org/officeDocument/2006/relationships/hyperlink" Target="https://pxhere.com/es/photo/99500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kenjonbro/6754341655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flickr.com/photos/evarinaldiphotography/6820712114/" TargetMode="Externa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42776"/>
            <a:ext cx="11508000" cy="789447"/>
          </a:xfrm>
        </p:spPr>
        <p:txBody>
          <a:bodyPr/>
          <a:lstStyle/>
          <a:p>
            <a:r>
              <a:rPr lang="en-GB" sz="5400" dirty="0"/>
              <a:t>Impacts of Urban 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10A88-40CC-7942-E877-A70BE53FE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glasses with liquid in them&#10;&#10;Description automatically generated">
            <a:extLst>
              <a:ext uri="{FF2B5EF4-FFF2-40B4-BE49-F238E27FC236}">
                <a16:creationId xmlns:a16="http://schemas.microsoft.com/office/drawing/2014/main" id="{FCC0E988-29BA-DE88-B9A3-D90C1AA6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92842" y="688952"/>
            <a:ext cx="8406315" cy="54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8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0852-5ED8-2C8F-1E2D-5ADA739A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Human centred</a:t>
            </a:r>
          </a:p>
        </p:txBody>
      </p:sp>
    </p:spTree>
    <p:extLst>
      <p:ext uri="{BB962C8B-B14F-4D97-AF65-F5344CB8AC3E}">
        <p14:creationId xmlns:p14="http://schemas.microsoft.com/office/powerpoint/2010/main" val="258590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496F-F76D-103D-7DF6-CF170EDB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202451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An alternative, precise definition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0DC617-B04B-F8D0-C94E-98283CFAEA65}"/>
              </a:ext>
            </a:extLst>
          </p:cNvPr>
          <p:cNvSpPr/>
          <p:nvPr/>
        </p:nvSpPr>
        <p:spPr>
          <a:xfrm>
            <a:off x="334296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CC233-2824-A783-6C89-1809AA85FFD4}"/>
              </a:ext>
            </a:extLst>
          </p:cNvPr>
          <p:cNvSpPr/>
          <p:nvPr/>
        </p:nvSpPr>
        <p:spPr>
          <a:xfrm>
            <a:off x="2276167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Transmitter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D8F03-523E-D77F-85B2-508BC48B63B0}"/>
              </a:ext>
            </a:extLst>
          </p:cNvPr>
          <p:cNvSpPr/>
          <p:nvPr/>
        </p:nvSpPr>
        <p:spPr>
          <a:xfrm>
            <a:off x="8382000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Receiver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83ECF-30BB-9528-0279-016BBF7CAF84}"/>
              </a:ext>
            </a:extLst>
          </p:cNvPr>
          <p:cNvSpPr/>
          <p:nvPr/>
        </p:nvSpPr>
        <p:spPr>
          <a:xfrm>
            <a:off x="10323871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Destination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39EA0C-B545-3842-A937-20FECEB3C3C8}"/>
              </a:ext>
            </a:extLst>
          </p:cNvPr>
          <p:cNvSpPr/>
          <p:nvPr/>
        </p:nvSpPr>
        <p:spPr>
          <a:xfrm>
            <a:off x="1951702" y="2466667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1D61B9C-1A63-CA8F-0970-98040A94589F}"/>
              </a:ext>
            </a:extLst>
          </p:cNvPr>
          <p:cNvSpPr/>
          <p:nvPr/>
        </p:nvSpPr>
        <p:spPr>
          <a:xfrm>
            <a:off x="9984659" y="2466666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5BCBA-F631-0B41-3329-CF72C22FA7AE}"/>
              </a:ext>
            </a:extLst>
          </p:cNvPr>
          <p:cNvSpPr/>
          <p:nvPr/>
        </p:nvSpPr>
        <p:spPr>
          <a:xfrm>
            <a:off x="5885834" y="2466665"/>
            <a:ext cx="383458" cy="4031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8CAD606-6362-3663-905A-293B32A468F5}"/>
              </a:ext>
            </a:extLst>
          </p:cNvPr>
          <p:cNvSpPr/>
          <p:nvPr/>
        </p:nvSpPr>
        <p:spPr>
          <a:xfrm>
            <a:off x="3910779" y="2466666"/>
            <a:ext cx="1732937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F7541D-6D2E-6B76-B963-B06024F5611F}"/>
              </a:ext>
            </a:extLst>
          </p:cNvPr>
          <p:cNvSpPr/>
          <p:nvPr/>
        </p:nvSpPr>
        <p:spPr>
          <a:xfrm>
            <a:off x="6548284" y="2475268"/>
            <a:ext cx="1732937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0BE64-6603-F3FD-C13C-DAD733536A49}"/>
              </a:ext>
            </a:extLst>
          </p:cNvPr>
          <p:cNvSpPr/>
          <p:nvPr/>
        </p:nvSpPr>
        <p:spPr>
          <a:xfrm>
            <a:off x="5392992" y="3429000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Noise Source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EBF1E79-3525-6702-131A-26F1E6877CDD}"/>
              </a:ext>
            </a:extLst>
          </p:cNvPr>
          <p:cNvSpPr/>
          <p:nvPr/>
        </p:nvSpPr>
        <p:spPr>
          <a:xfrm rot="16200000">
            <a:off x="5968180" y="2966265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91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E306-D584-CB19-AE91-1AE6C9606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67C2-0AEB-984F-854B-142BFA1B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202451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An alternative, precise definition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75DC78-5765-93BD-ACD4-AD82CA3CAF4A}"/>
              </a:ext>
            </a:extLst>
          </p:cNvPr>
          <p:cNvSpPr/>
          <p:nvPr/>
        </p:nvSpPr>
        <p:spPr>
          <a:xfrm>
            <a:off x="334296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2171FF-2FEE-53CA-1024-3E10954E34CA}"/>
              </a:ext>
            </a:extLst>
          </p:cNvPr>
          <p:cNvSpPr/>
          <p:nvPr/>
        </p:nvSpPr>
        <p:spPr>
          <a:xfrm>
            <a:off x="2276167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Transmitter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7BC98-84EA-9F50-A22B-D8E83F08B328}"/>
              </a:ext>
            </a:extLst>
          </p:cNvPr>
          <p:cNvSpPr/>
          <p:nvPr/>
        </p:nvSpPr>
        <p:spPr>
          <a:xfrm>
            <a:off x="8382000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Receiver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4BF9CD-571A-02E2-2321-242FBE1577D8}"/>
              </a:ext>
            </a:extLst>
          </p:cNvPr>
          <p:cNvSpPr/>
          <p:nvPr/>
        </p:nvSpPr>
        <p:spPr>
          <a:xfrm>
            <a:off x="10323871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Destination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05883A2-C4C4-8393-293B-C1934F52434B}"/>
              </a:ext>
            </a:extLst>
          </p:cNvPr>
          <p:cNvSpPr/>
          <p:nvPr/>
        </p:nvSpPr>
        <p:spPr>
          <a:xfrm>
            <a:off x="1951702" y="2466667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C74C8E8-3735-F6A2-5CFD-1B090FCDDF8B}"/>
              </a:ext>
            </a:extLst>
          </p:cNvPr>
          <p:cNvSpPr/>
          <p:nvPr/>
        </p:nvSpPr>
        <p:spPr>
          <a:xfrm>
            <a:off x="9984659" y="2466666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EA0398-C021-7F0C-AF9A-10629122B853}"/>
              </a:ext>
            </a:extLst>
          </p:cNvPr>
          <p:cNvSpPr/>
          <p:nvPr/>
        </p:nvSpPr>
        <p:spPr>
          <a:xfrm>
            <a:off x="5885834" y="2466665"/>
            <a:ext cx="383458" cy="4031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23C663A-323F-A152-61C3-C4D9F194620D}"/>
              </a:ext>
            </a:extLst>
          </p:cNvPr>
          <p:cNvSpPr/>
          <p:nvPr/>
        </p:nvSpPr>
        <p:spPr>
          <a:xfrm>
            <a:off x="3943963" y="2062996"/>
            <a:ext cx="1732937" cy="119707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Signal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E706A83-031C-CAEA-C577-852985105093}"/>
              </a:ext>
            </a:extLst>
          </p:cNvPr>
          <p:cNvSpPr/>
          <p:nvPr/>
        </p:nvSpPr>
        <p:spPr>
          <a:xfrm>
            <a:off x="6553200" y="2069688"/>
            <a:ext cx="1732937" cy="119707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Received Signal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3D383-B288-ED61-53B0-FAE5408CA8DB}"/>
              </a:ext>
            </a:extLst>
          </p:cNvPr>
          <p:cNvSpPr/>
          <p:nvPr/>
        </p:nvSpPr>
        <p:spPr>
          <a:xfrm>
            <a:off x="5392992" y="3429000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Noise Source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C9CDF0-99CD-DED1-E4C9-CBA741D960A0}"/>
              </a:ext>
            </a:extLst>
          </p:cNvPr>
          <p:cNvSpPr/>
          <p:nvPr/>
        </p:nvSpPr>
        <p:spPr>
          <a:xfrm rot="16200000">
            <a:off x="5968180" y="2966265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person with a goatee and a beard&#10;&#10;Description automatically generated">
            <a:extLst>
              <a:ext uri="{FF2B5EF4-FFF2-40B4-BE49-F238E27FC236}">
                <a16:creationId xmlns:a16="http://schemas.microsoft.com/office/drawing/2014/main" id="{8129AD2E-CF8A-9432-AFC7-0B668F79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7870" y="5407741"/>
            <a:ext cx="1533832" cy="1022555"/>
          </a:xfrm>
          <a:prstGeom prst="rect">
            <a:avLst/>
          </a:prstGeom>
        </p:spPr>
      </p:pic>
      <p:pic>
        <p:nvPicPr>
          <p:cNvPr id="18" name="Picture 17" descr="A hand holding a telephone receiver&#10;&#10;Description automatically generated">
            <a:extLst>
              <a:ext uri="{FF2B5EF4-FFF2-40B4-BE49-F238E27FC236}">
                <a16:creationId xmlns:a16="http://schemas.microsoft.com/office/drawing/2014/main" id="{3AD14C1F-8E18-0C42-6290-E25FBA21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76168" y="5407741"/>
            <a:ext cx="1533832" cy="1023054"/>
          </a:xfrm>
          <a:prstGeom prst="rect">
            <a:avLst/>
          </a:prstGeom>
        </p:spPr>
      </p:pic>
      <p:pic>
        <p:nvPicPr>
          <p:cNvPr id="20" name="Picture 19" descr="A hand holding a telephone receiver&#10;&#10;Description automatically generated">
            <a:extLst>
              <a:ext uri="{FF2B5EF4-FFF2-40B4-BE49-F238E27FC236}">
                <a16:creationId xmlns:a16="http://schemas.microsoft.com/office/drawing/2014/main" id="{3EE3FA32-6B66-2051-264F-8CCB2EBD6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382000" y="5407741"/>
            <a:ext cx="1533831" cy="1023054"/>
          </a:xfrm>
          <a:prstGeom prst="rect">
            <a:avLst/>
          </a:prstGeom>
        </p:spPr>
      </p:pic>
      <p:pic>
        <p:nvPicPr>
          <p:cNvPr id="22" name="Picture 21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CE1541F7-4277-5F75-8865-F46A125C9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10264877" y="5407241"/>
            <a:ext cx="1592827" cy="1023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934232-9CA8-5CB5-3D0B-B30142C2C9BA}"/>
              </a:ext>
            </a:extLst>
          </p:cNvPr>
          <p:cNvSpPr txBox="1"/>
          <p:nvPr/>
        </p:nvSpPr>
        <p:spPr>
          <a:xfrm>
            <a:off x="4263511" y="5522670"/>
            <a:ext cx="362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/>
                </a:solidFill>
              </a:rPr>
              <a:t>Attenuation</a:t>
            </a:r>
          </a:p>
          <a:p>
            <a:pPr algn="ctr"/>
            <a:r>
              <a:rPr lang="en-GB" dirty="0">
                <a:solidFill>
                  <a:schemeClr val="bg2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3891640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3DF02-E2F1-A8A7-A451-EFEFFE617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B704-DED8-BF42-0CF7-C16D4B136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788216"/>
            <a:ext cx="11764800" cy="4791440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“The word communication will be used here in a very broad sense to include all of the procedures by which one mind may affect another.” </a:t>
            </a:r>
            <a:br>
              <a:rPr lang="en-GB" dirty="0">
                <a:solidFill>
                  <a:schemeClr val="bg2"/>
                </a:solidFill>
              </a:rPr>
            </a:br>
            <a:br>
              <a:rPr lang="en-GB" dirty="0">
                <a:solidFill>
                  <a:schemeClr val="bg2"/>
                </a:solidFill>
              </a:rPr>
            </a:br>
            <a:r>
              <a:rPr lang="en-GB" dirty="0">
                <a:solidFill>
                  <a:schemeClr val="bg2"/>
                </a:solidFill>
              </a:rPr>
              <a:t>– Warren Weaver</a:t>
            </a:r>
          </a:p>
        </p:txBody>
      </p:sp>
    </p:spTree>
    <p:extLst>
      <p:ext uri="{BB962C8B-B14F-4D97-AF65-F5344CB8AC3E}">
        <p14:creationId xmlns:p14="http://schemas.microsoft.com/office/powerpoint/2010/main" val="62587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B4C4E-A079-D96C-7551-1C47CE9B9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C8F2-6418-C0DC-0FF4-28E72CB09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 working definition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7DF8716-6E13-72EE-9E92-7FA68507841A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GB" sz="4000" dirty="0">
                <a:solidFill>
                  <a:schemeClr val="bg2"/>
                </a:solidFill>
              </a:rPr>
              <a:t>Sound that is:</a:t>
            </a:r>
          </a:p>
          <a:p>
            <a:r>
              <a:rPr lang="en-GB" sz="4000" dirty="0">
                <a:solidFill>
                  <a:schemeClr val="bg2"/>
                </a:solidFill>
              </a:rPr>
              <a:t>Unwanted</a:t>
            </a:r>
          </a:p>
          <a:p>
            <a:r>
              <a:rPr lang="en-GB" sz="4000" dirty="0">
                <a:solidFill>
                  <a:schemeClr val="bg2"/>
                </a:solidFill>
              </a:rPr>
              <a:t>Unpleasant</a:t>
            </a:r>
          </a:p>
          <a:p>
            <a:r>
              <a:rPr lang="en-GB" sz="4000" dirty="0">
                <a:solidFill>
                  <a:schemeClr val="bg2"/>
                </a:solidFill>
              </a:rPr>
              <a:t>Disruptive</a:t>
            </a:r>
          </a:p>
        </p:txBody>
      </p:sp>
    </p:spTree>
    <p:extLst>
      <p:ext uri="{BB962C8B-B14F-4D97-AF65-F5344CB8AC3E}">
        <p14:creationId xmlns:p14="http://schemas.microsoft.com/office/powerpoint/2010/main" val="136246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50E8-FF6D-C55C-11C3-88DF31584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D2C92F-7CE6-B5BD-C491-477AA1CA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31459"/>
            <a:ext cx="11508000" cy="812082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What are the effects of noise?</a:t>
            </a:r>
          </a:p>
        </p:txBody>
      </p:sp>
    </p:spTree>
    <p:extLst>
      <p:ext uri="{BB962C8B-B14F-4D97-AF65-F5344CB8AC3E}">
        <p14:creationId xmlns:p14="http://schemas.microsoft.com/office/powerpoint/2010/main" val="350733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7D554-46AA-DCEF-E0E4-B8674DE1C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B75C-A381-3FC1-9398-555724A7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On people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FA39D55-6A97-E7FE-F719-22C6F0A1A954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11483283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GB" sz="4000" dirty="0">
                <a:solidFill>
                  <a:schemeClr val="bg2"/>
                </a:solidFill>
              </a:rPr>
              <a:t>It is estimated that the annual social cost of urban road noise in England is £7 billion to £10 billion.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C6A76-AE07-7498-5E8C-558724606D6D}"/>
              </a:ext>
            </a:extLst>
          </p:cNvPr>
          <p:cNvSpPr txBox="1"/>
          <p:nvPr/>
        </p:nvSpPr>
        <p:spPr>
          <a:xfrm>
            <a:off x="113096" y="6168230"/>
            <a:ext cx="7182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https://www.gov.uk/guidance/noise-pollution-economic-analysis</a:t>
            </a:r>
          </a:p>
        </p:txBody>
      </p:sp>
    </p:spTree>
    <p:extLst>
      <p:ext uri="{BB962C8B-B14F-4D97-AF65-F5344CB8AC3E}">
        <p14:creationId xmlns:p14="http://schemas.microsoft.com/office/powerpoint/2010/main" val="3791652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8AF5E-A64B-5445-27DF-433C9F98C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93F1-C706-F6B7-7C18-E8139D49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On people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A0DCD45-8A80-B583-358E-446DC82ED1A5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11483283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GB" sz="4000" dirty="0">
                <a:solidFill>
                  <a:schemeClr val="bg2"/>
                </a:solidFill>
              </a:rPr>
              <a:t>It is estimated that the annual social cost of urban road noise in England is £7 billion to £10 billion.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</a:rPr>
              <a:t>sleep disturbance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</a:rPr>
              <a:t>annoyance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</a:rPr>
              <a:t>Acute Myocardial Infarction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</a:rPr>
              <a:t>hypertension</a:t>
            </a:r>
          </a:p>
          <a:p>
            <a:pPr marL="0" indent="0">
              <a:buFont typeface="System Font Regular"/>
              <a:buNone/>
            </a:pPr>
            <a:endParaRPr lang="en-GB" sz="40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66A06-B927-CD02-0138-CF958A5F7486}"/>
              </a:ext>
            </a:extLst>
          </p:cNvPr>
          <p:cNvSpPr txBox="1"/>
          <p:nvPr/>
        </p:nvSpPr>
        <p:spPr>
          <a:xfrm>
            <a:off x="113096" y="6168230"/>
            <a:ext cx="7182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https://www.gov.uk/guidance/noise-pollution-economic-analysis</a:t>
            </a:r>
          </a:p>
        </p:txBody>
      </p:sp>
    </p:spTree>
    <p:extLst>
      <p:ext uri="{BB962C8B-B14F-4D97-AF65-F5344CB8AC3E}">
        <p14:creationId xmlns:p14="http://schemas.microsoft.com/office/powerpoint/2010/main" val="2078055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B682D-62FD-C824-D84F-3437AA3FD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5AEAE-59C0-64AE-EBD3-3CC28342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On wildlife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07C09-0D80-18A2-788E-0378976A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" y="1226315"/>
            <a:ext cx="5524302" cy="1661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A3A84-F59E-276D-88F8-595874442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633" y="1226315"/>
            <a:ext cx="5524302" cy="1367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6E66CE-AFC3-2038-3132-FC1A4DEBDE89}"/>
              </a:ext>
            </a:extLst>
          </p:cNvPr>
          <p:cNvSpPr txBox="1"/>
          <p:nvPr/>
        </p:nvSpPr>
        <p:spPr>
          <a:xfrm>
            <a:off x="5940633" y="3429000"/>
            <a:ext cx="55243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“This shift was especially notable because the frequency of human-produced traffic noise occurs within a range that interferes with the highest performance and most effective song. Thus, our “quiet” allowed the birds to quickly fill the most effective song space.”</a:t>
            </a:r>
          </a:p>
        </p:txBody>
      </p:sp>
    </p:spTree>
    <p:extLst>
      <p:ext uri="{BB962C8B-B14F-4D97-AF65-F5344CB8AC3E}">
        <p14:creationId xmlns:p14="http://schemas.microsoft.com/office/powerpoint/2010/main" val="304772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15165-A9AB-183A-5A2B-9169E7DB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CF7EE2B-88B0-3F53-2FDF-E37C7119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31459"/>
            <a:ext cx="11508000" cy="812082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What is noise?</a:t>
            </a:r>
          </a:p>
        </p:txBody>
      </p:sp>
    </p:spTree>
    <p:extLst>
      <p:ext uri="{BB962C8B-B14F-4D97-AF65-F5344CB8AC3E}">
        <p14:creationId xmlns:p14="http://schemas.microsoft.com/office/powerpoint/2010/main" val="3073654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40C64-9A37-BEA1-1349-94EBE394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8C209F-7BC8-41A2-31F2-886E037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On wildlife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B2F4A-24A6-38A8-CDFE-F5A5AE9F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" y="2059806"/>
            <a:ext cx="5550795" cy="3277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92815-DDB7-5E99-E6B4-4F890C05D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09" y="2059806"/>
            <a:ext cx="5408585" cy="3277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6651DA-9AF8-E425-BD15-6E594733A863}"/>
              </a:ext>
            </a:extLst>
          </p:cNvPr>
          <p:cNvSpPr txBox="1"/>
          <p:nvPr/>
        </p:nvSpPr>
        <p:spPr>
          <a:xfrm>
            <a:off x="111505" y="635289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https://shiny.ebaker.me.uk/noise_wildlife/</a:t>
            </a:r>
          </a:p>
        </p:txBody>
      </p:sp>
    </p:spTree>
    <p:extLst>
      <p:ext uri="{BB962C8B-B14F-4D97-AF65-F5344CB8AC3E}">
        <p14:creationId xmlns:p14="http://schemas.microsoft.com/office/powerpoint/2010/main" val="63234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8AB78-810B-DBAE-F718-5DEE0FA56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290A91-28B1-4A89-65DD-3E3B2558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On wildlife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8960C-CC98-C758-34C4-EBB94A86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23" y="1190554"/>
            <a:ext cx="7706801" cy="1743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790C8-EAF9-1597-B492-8E4829815B7E}"/>
              </a:ext>
            </a:extLst>
          </p:cNvPr>
          <p:cNvSpPr txBox="1"/>
          <p:nvPr/>
        </p:nvSpPr>
        <p:spPr>
          <a:xfrm>
            <a:off x="3693695" y="3793768"/>
            <a:ext cx="6097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“… birds exposed to traffic sounds in the egg had impaired growth, shorter telomeres, and reduced production as adults. Such effects may be pervasive given the ever-present background drone of our traffic noise.”</a:t>
            </a:r>
          </a:p>
        </p:txBody>
      </p:sp>
    </p:spTree>
    <p:extLst>
      <p:ext uri="{BB962C8B-B14F-4D97-AF65-F5344CB8AC3E}">
        <p14:creationId xmlns:p14="http://schemas.microsoft.com/office/powerpoint/2010/main" val="351396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51E16-243E-7FF1-2739-70B79674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81D5652-8B20-44F0-AFB7-14931780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31459"/>
            <a:ext cx="11508000" cy="812082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What do we do about it?</a:t>
            </a:r>
          </a:p>
        </p:txBody>
      </p:sp>
    </p:spTree>
    <p:extLst>
      <p:ext uri="{BB962C8B-B14F-4D97-AF65-F5344CB8AC3E}">
        <p14:creationId xmlns:p14="http://schemas.microsoft.com/office/powerpoint/2010/main" val="2374606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DF73F-EB16-5A1C-8C3B-203206415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C0D3-842C-0DB1-31E6-EE5E0247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Abatement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02E2015-57FE-B485-93BE-7E9DA9FBFA1C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2"/>
                </a:solidFill>
              </a:rPr>
              <a:t>Noise reduction</a:t>
            </a:r>
          </a:p>
          <a:p>
            <a:endParaRPr lang="en-GB" sz="4000" dirty="0">
              <a:solidFill>
                <a:schemeClr val="bg2"/>
              </a:solidFill>
            </a:endParaRPr>
          </a:p>
          <a:p>
            <a:r>
              <a:rPr lang="en-GB" sz="4000" dirty="0">
                <a:solidFill>
                  <a:schemeClr val="bg2"/>
                </a:solidFill>
              </a:rPr>
              <a:t>Noise buffers</a:t>
            </a:r>
          </a:p>
        </p:txBody>
      </p:sp>
    </p:spTree>
    <p:extLst>
      <p:ext uri="{BB962C8B-B14F-4D97-AF65-F5344CB8AC3E}">
        <p14:creationId xmlns:p14="http://schemas.microsoft.com/office/powerpoint/2010/main" val="2056654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7BAFC-DDF5-3980-5FE5-D0B490D1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4E1C764-E5A8-DF68-EB97-9A7D8596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31459"/>
            <a:ext cx="11508000" cy="812082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What’s missing?</a:t>
            </a:r>
          </a:p>
        </p:txBody>
      </p:sp>
    </p:spTree>
    <p:extLst>
      <p:ext uri="{BB962C8B-B14F-4D97-AF65-F5344CB8AC3E}">
        <p14:creationId xmlns:p14="http://schemas.microsoft.com/office/powerpoint/2010/main" val="681520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EB827-0C82-586D-0C50-27C48966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0C47-E850-6F11-430A-4C818438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What’s missing?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1F80E8B-7ECC-7585-8CF9-A53A0865E6C9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More-than-human </a:t>
            </a:r>
            <a:r>
              <a:rPr lang="en-GB" sz="4000" dirty="0" err="1">
                <a:solidFill>
                  <a:schemeClr val="bg2"/>
                </a:solidFill>
              </a:rPr>
              <a:t>evidencee</a:t>
            </a:r>
            <a:r>
              <a:rPr lang="en-GB" sz="4000" dirty="0">
                <a:solidFill>
                  <a:schemeClr val="bg2"/>
                </a:solidFill>
              </a:rPr>
              <a:t> base</a:t>
            </a:r>
          </a:p>
          <a:p>
            <a:pPr marL="0" indent="0">
              <a:buNone/>
            </a:pPr>
            <a:endParaRPr lang="en-GB" sz="40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Non-airborne sounds</a:t>
            </a:r>
          </a:p>
          <a:p>
            <a:pPr marL="0" indent="0">
              <a:buNone/>
            </a:pPr>
            <a:endParaRPr lang="en-GB" sz="40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Several problems – one solution</a:t>
            </a:r>
          </a:p>
        </p:txBody>
      </p:sp>
    </p:spTree>
    <p:extLst>
      <p:ext uri="{BB962C8B-B14F-4D97-AF65-F5344CB8AC3E}">
        <p14:creationId xmlns:p14="http://schemas.microsoft.com/office/powerpoint/2010/main" val="657085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384B6-2040-211C-2E54-E70364F9A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ACAD651-EE2C-829B-0FB8-11D6CEA2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31459"/>
            <a:ext cx="11508000" cy="812082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How does NHM study noise?</a:t>
            </a:r>
          </a:p>
        </p:txBody>
      </p:sp>
    </p:spTree>
    <p:extLst>
      <p:ext uri="{BB962C8B-B14F-4D97-AF65-F5344CB8AC3E}">
        <p14:creationId xmlns:p14="http://schemas.microsoft.com/office/powerpoint/2010/main" val="378810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a path&#10;&#10;Description automatically generated">
            <a:extLst>
              <a:ext uri="{FF2B5EF4-FFF2-40B4-BE49-F238E27FC236}">
                <a16:creationId xmlns:a16="http://schemas.microsoft.com/office/drawing/2014/main" id="{4E4002FF-274E-232A-A5CD-AC99A591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88" y="1"/>
            <a:ext cx="132668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B530C-3461-9CCF-5D30-4F06440C2D89}"/>
              </a:ext>
            </a:extLst>
          </p:cNvPr>
          <p:cNvSpPr txBox="1"/>
          <p:nvPr/>
        </p:nvSpPr>
        <p:spPr>
          <a:xfrm>
            <a:off x="-417689" y="596398"/>
            <a:ext cx="12285433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A Living Laboratory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Our gardens are a hub for urban nature identification and field survey skills</a:t>
            </a:r>
          </a:p>
        </p:txBody>
      </p:sp>
    </p:spTree>
    <p:extLst>
      <p:ext uri="{BB962C8B-B14F-4D97-AF65-F5344CB8AC3E}">
        <p14:creationId xmlns:p14="http://schemas.microsoft.com/office/powerpoint/2010/main" val="3045308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860960" y="1936202"/>
            <a:ext cx="9694401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4" marR="0" lvl="1" indent="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Long-term (intense, untargeted) monitoring plus detailed case studies of how habitat translocation, creation and restoration actions impact biodiversity</a:t>
            </a:r>
          </a:p>
          <a:p>
            <a:pPr marL="253994" marR="0" lvl="1" indent="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Over-specified (plenty of excess compute, transfer) – capacity to double number of devices. Testing arena for more targeted, less power-hungry devices.</a:t>
            </a:r>
          </a:p>
          <a:p>
            <a:pPr marL="253994" marR="0" lvl="1" indent="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Background data:</a:t>
            </a:r>
          </a:p>
          <a:p>
            <a:pPr marL="718066" marR="0" lvl="2" indent="-28151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One of the most intensively studied urban sites for 25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A Living Laboratory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Power-over-Ethernet locations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B7768-C64B-E36E-2FF5-4D2A9849F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EE67-53C2-3E63-BDD0-70E304839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NHM Noise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F0ABA21-FDDA-B851-C291-E83C5AF31C41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11670736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 err="1">
                <a:solidFill>
                  <a:schemeClr val="bg2"/>
                </a:solidFill>
              </a:rPr>
              <a:t>Bioacoustic</a:t>
            </a:r>
            <a:r>
              <a:rPr lang="en-GB" sz="4000" dirty="0">
                <a:solidFill>
                  <a:schemeClr val="bg2"/>
                </a:solidFill>
              </a:rPr>
              <a:t> monitoring that is robust in noisy environments</a:t>
            </a:r>
          </a:p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Propagation of sound in green urban environments</a:t>
            </a:r>
          </a:p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Interaction of nature and people</a:t>
            </a:r>
          </a:p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Make cities a bit nicer</a:t>
            </a:r>
          </a:p>
        </p:txBody>
      </p:sp>
    </p:spTree>
    <p:extLst>
      <p:ext uri="{BB962C8B-B14F-4D97-AF65-F5344CB8AC3E}">
        <p14:creationId xmlns:p14="http://schemas.microsoft.com/office/powerpoint/2010/main" val="4221637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2237-F6C0-64FD-048F-F738F8AD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Unwanted sound?</a:t>
            </a:r>
          </a:p>
        </p:txBody>
      </p:sp>
    </p:spTree>
    <p:extLst>
      <p:ext uri="{BB962C8B-B14F-4D97-AF65-F5344CB8AC3E}">
        <p14:creationId xmlns:p14="http://schemas.microsoft.com/office/powerpoint/2010/main" val="2415434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34343-F45A-E4EC-E312-A0B0F8BA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590"/>
            <a:ext cx="12192000" cy="62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83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605166"/>
          </a:xfrm>
        </p:spPr>
        <p:txBody>
          <a:bodyPr/>
          <a:lstStyle/>
          <a:p>
            <a:pPr algn="l" rtl="0" fontAlgn="base"/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Co-design workshops with students and Museum scientists to produce a scientific question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98AE4-449C-80E2-D941-B482932A95F5}"/>
              </a:ext>
            </a:extLst>
          </p:cNvPr>
          <p:cNvSpPr txBox="1"/>
          <p:nvPr/>
        </p:nvSpPr>
        <p:spPr>
          <a:xfrm>
            <a:off x="206828" y="119112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Nature Overheard investigates </a:t>
            </a:r>
            <a:r>
              <a:rPr lang="en-GB" sz="1800" b="1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how road noise affects </a:t>
            </a:r>
            <a:r>
              <a:rPr lang="en-GB" b="1" dirty="0">
                <a:solidFill>
                  <a:srgbClr val="FFFFFF"/>
                </a:solidFill>
                <a:latin typeface="Segoe UI" panose="020B0502040204020203" pitchFamily="34" charset="0"/>
              </a:rPr>
              <a:t>wildlife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  <a:latin typeface="Segoe UI" panose="020B0502040204020203" pitchFamily="34" charset="0"/>
              </a:rPr>
              <a:t> Recordings from mobile devices and short online survey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85B556-0A27-57FA-AB8F-CBD40DB44A0F}"/>
              </a:ext>
            </a:extLst>
          </p:cNvPr>
          <p:cNvSpPr/>
          <p:nvPr/>
        </p:nvSpPr>
        <p:spPr>
          <a:xfrm>
            <a:off x="7353189" y="648687"/>
            <a:ext cx="3090987" cy="30909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group of men looking at a book&#10;&#10;Description automatically generated with medium confidence">
            <a:extLst>
              <a:ext uri="{FF2B5EF4-FFF2-40B4-BE49-F238E27FC236}">
                <a16:creationId xmlns:a16="http://schemas.microsoft.com/office/drawing/2014/main" id="{6B9DA9B0-E88C-ECAF-D50E-24ED6876A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06" y="3066199"/>
            <a:ext cx="5026448" cy="3001521"/>
          </a:xfrm>
          <a:prstGeom prst="ellipse">
            <a:avLst/>
          </a:prstGeom>
        </p:spPr>
      </p:pic>
      <p:pic>
        <p:nvPicPr>
          <p:cNvPr id="17" name="Picture 16" descr="A picture containing person&#10;&#10;Description automatically generated">
            <a:extLst>
              <a:ext uri="{FF2B5EF4-FFF2-40B4-BE49-F238E27FC236}">
                <a16:creationId xmlns:a16="http://schemas.microsoft.com/office/drawing/2014/main" id="{5624BEED-AC8D-E031-DAD1-292FE14BB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313" y="2594160"/>
            <a:ext cx="4383408" cy="3190779"/>
          </a:xfrm>
          <a:prstGeom prst="ellipse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110FBB1-8A39-B3AD-309B-C9D420D3D240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247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58BBA4-82E9-D0BF-3E60-D9E881750F54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Co-created citizen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09408-A585-A5BB-F75A-D88C9AEB92EC}"/>
              </a:ext>
            </a:extLst>
          </p:cNvPr>
          <p:cNvGrpSpPr/>
          <p:nvPr/>
        </p:nvGrpSpPr>
        <p:grpSpPr>
          <a:xfrm>
            <a:off x="3861909" y="3549031"/>
            <a:ext cx="8330091" cy="2328410"/>
            <a:chOff x="3761775" y="4025590"/>
            <a:chExt cx="8330091" cy="2328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DF754A-966A-A820-F888-1F906907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59" b="12159"/>
            <a:stretch/>
          </p:blipFill>
          <p:spPr>
            <a:xfrm>
              <a:off x="8632343" y="4025590"/>
              <a:ext cx="1994258" cy="15105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36F748-95DF-A148-819A-342E164D4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775" y="4338785"/>
              <a:ext cx="8330091" cy="2015215"/>
            </a:xfrm>
            <a:prstGeom prst="rect">
              <a:avLst/>
            </a:prstGeom>
          </p:spPr>
        </p:pic>
      </p:grpSp>
      <p:pic>
        <p:nvPicPr>
          <p:cNvPr id="8" name="Picture 11" descr="A picture containing grass, outdoor, way&#10;&#10;Description automatically generated">
            <a:extLst>
              <a:ext uri="{FF2B5EF4-FFF2-40B4-BE49-F238E27FC236}">
                <a16:creationId xmlns:a16="http://schemas.microsoft.com/office/drawing/2014/main" id="{901C927C-93F1-5373-E37D-E47354CD4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87" r="5204" b="2851"/>
          <a:stretch/>
        </p:blipFill>
        <p:spPr>
          <a:xfrm>
            <a:off x="161063" y="1272635"/>
            <a:ext cx="4062810" cy="4331670"/>
          </a:xfrm>
          <a:prstGeom prst="roundRect">
            <a:avLst/>
          </a:prstGeom>
        </p:spPr>
      </p:pic>
      <p:pic>
        <p:nvPicPr>
          <p:cNvPr id="9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FCB16233-88AB-392E-6639-F72D57526C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79" r="23907" b="386"/>
          <a:stretch/>
        </p:blipFill>
        <p:spPr>
          <a:xfrm>
            <a:off x="4432936" y="1272635"/>
            <a:ext cx="1967630" cy="2491148"/>
          </a:xfrm>
          <a:prstGeom prst="round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234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07E95-7C16-0FD9-2B3D-CA974C988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5B51D85-057C-AE8A-FF58-AC2D4D8EC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31459"/>
            <a:ext cx="11508000" cy="812082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Questions?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4A4D87B-AEBD-90DA-EEA4-85CA2032D245}"/>
              </a:ext>
            </a:extLst>
          </p:cNvPr>
          <p:cNvSpPr txBox="1">
            <a:spLocks/>
          </p:cNvSpPr>
          <p:nvPr/>
        </p:nvSpPr>
        <p:spPr>
          <a:xfrm>
            <a:off x="360000" y="3609513"/>
            <a:ext cx="9268955" cy="81208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edward.baker@nhm.ac.uk</a:t>
            </a:r>
          </a:p>
        </p:txBody>
      </p:sp>
    </p:spTree>
    <p:extLst>
      <p:ext uri="{BB962C8B-B14F-4D97-AF65-F5344CB8AC3E}">
        <p14:creationId xmlns:p14="http://schemas.microsoft.com/office/powerpoint/2010/main" val="2757542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CD217-2383-2460-81D8-60EC6F4BF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ffic jam in a busy city&#10;&#10;Description automatically generated">
            <a:extLst>
              <a:ext uri="{FF2B5EF4-FFF2-40B4-BE49-F238E27FC236}">
                <a16:creationId xmlns:a16="http://schemas.microsoft.com/office/drawing/2014/main" id="{E166B6DE-37C1-714B-CA7D-8FFC7C12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09543" y="1673352"/>
            <a:ext cx="5641849" cy="32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ADAA-15CA-457E-0169-42F6312C3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ffic jam in a busy city&#10;&#10;Description automatically generated">
            <a:extLst>
              <a:ext uri="{FF2B5EF4-FFF2-40B4-BE49-F238E27FC236}">
                <a16:creationId xmlns:a16="http://schemas.microsoft.com/office/drawing/2014/main" id="{C55E4B6F-86AB-FA66-949E-E6E1947F2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09543" y="1673352"/>
            <a:ext cx="5641849" cy="3260989"/>
          </a:xfrm>
          <a:prstGeom prst="rect">
            <a:avLst/>
          </a:prstGeom>
        </p:spPr>
      </p:pic>
      <p:pic>
        <p:nvPicPr>
          <p:cNvPr id="3" name="Picture 2" descr="A plane flying in the sky&#10;&#10;Description automatically generated">
            <a:extLst>
              <a:ext uri="{FF2B5EF4-FFF2-40B4-BE49-F238E27FC236}">
                <a16:creationId xmlns:a16="http://schemas.microsoft.com/office/drawing/2014/main" id="{ABE8B0EF-4963-626E-BC0D-25999DF04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29600" y="150309"/>
            <a:ext cx="3772471" cy="2517501"/>
          </a:xfrm>
          <a:prstGeom prst="rect">
            <a:avLst/>
          </a:prstGeom>
        </p:spPr>
      </p:pic>
      <p:pic>
        <p:nvPicPr>
          <p:cNvPr id="7" name="Picture 6" descr="A crowd of people walking in a street&#10;&#10;Description automatically generated">
            <a:extLst>
              <a:ext uri="{FF2B5EF4-FFF2-40B4-BE49-F238E27FC236}">
                <a16:creationId xmlns:a16="http://schemas.microsoft.com/office/drawing/2014/main" id="{DFA93F48-877E-ED3B-64DE-DD6FD07AC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609" y="296613"/>
            <a:ext cx="3589591" cy="1794796"/>
          </a:xfrm>
          <a:prstGeom prst="rect">
            <a:avLst/>
          </a:prstGeom>
        </p:spPr>
      </p:pic>
      <p:pic>
        <p:nvPicPr>
          <p:cNvPr id="10" name="Picture 9" descr="A dog looking up at something&#10;&#10;Description automatically generated">
            <a:extLst>
              <a:ext uri="{FF2B5EF4-FFF2-40B4-BE49-F238E27FC236}">
                <a16:creationId xmlns:a16="http://schemas.microsoft.com/office/drawing/2014/main" id="{37EABBE0-C0AE-2324-9DBB-E3D6C5177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6609" y="4229567"/>
            <a:ext cx="3489007" cy="2331819"/>
          </a:xfrm>
          <a:prstGeom prst="rect">
            <a:avLst/>
          </a:prstGeom>
        </p:spPr>
      </p:pic>
      <p:pic>
        <p:nvPicPr>
          <p:cNvPr id="12" name="Picture 11" descr="A building with people walking in front of it&#10;&#10;Description automatically generated">
            <a:extLst>
              <a:ext uri="{FF2B5EF4-FFF2-40B4-BE49-F238E27FC236}">
                <a16:creationId xmlns:a16="http://schemas.microsoft.com/office/drawing/2014/main" id="{46D0A20F-1373-130D-256E-6C7A764CA7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29600" y="4226228"/>
            <a:ext cx="3716369" cy="24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3DA9-04A5-1051-AF1E-24250CD0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 working definition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263F71A-EF43-F73E-6744-84BC6CDADBC4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5399999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GB" sz="4000" dirty="0">
                <a:solidFill>
                  <a:schemeClr val="bg2"/>
                </a:solidFill>
              </a:rPr>
              <a:t>Sound that is:</a:t>
            </a:r>
          </a:p>
          <a:p>
            <a:r>
              <a:rPr lang="en-GB" sz="4000" dirty="0">
                <a:solidFill>
                  <a:schemeClr val="bg2"/>
                </a:solidFill>
              </a:rPr>
              <a:t>Unwanted</a:t>
            </a:r>
          </a:p>
          <a:p>
            <a:r>
              <a:rPr lang="en-GB" sz="4000" dirty="0">
                <a:solidFill>
                  <a:schemeClr val="bg2"/>
                </a:solidFill>
              </a:rPr>
              <a:t>Unpleasant</a:t>
            </a:r>
          </a:p>
        </p:txBody>
      </p:sp>
    </p:spTree>
    <p:extLst>
      <p:ext uri="{BB962C8B-B14F-4D97-AF65-F5344CB8AC3E}">
        <p14:creationId xmlns:p14="http://schemas.microsoft.com/office/powerpoint/2010/main" val="22604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B130D-D27E-040D-AA36-B72A5A035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6111-C942-D9B8-2D7F-12E2B0B6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Context dependant?</a:t>
            </a:r>
          </a:p>
        </p:txBody>
      </p:sp>
    </p:spTree>
    <p:extLst>
      <p:ext uri="{BB962C8B-B14F-4D97-AF65-F5344CB8AC3E}">
        <p14:creationId xmlns:p14="http://schemas.microsoft.com/office/powerpoint/2010/main" val="345034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689A-6901-23FC-E6E3-1302CB9B4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yellow and green ambulance on a street&#10;&#10;Description automatically generated">
            <a:extLst>
              <a:ext uri="{FF2B5EF4-FFF2-40B4-BE49-F238E27FC236}">
                <a16:creationId xmlns:a16="http://schemas.microsoft.com/office/drawing/2014/main" id="{8C54BEC3-ED70-C1DD-4E92-C4CC9FEB5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1007" y="2058669"/>
            <a:ext cx="4205010" cy="3104480"/>
          </a:xfrm>
          <a:prstGeom prst="rect">
            <a:avLst/>
          </a:prstGeom>
        </p:spPr>
      </p:pic>
      <p:pic>
        <p:nvPicPr>
          <p:cNvPr id="14" name="Picture 13" descr="A person singing into a microphone and playing a guitar&#10;&#10;Description automatically generated">
            <a:extLst>
              <a:ext uri="{FF2B5EF4-FFF2-40B4-BE49-F238E27FC236}">
                <a16:creationId xmlns:a16="http://schemas.microsoft.com/office/drawing/2014/main" id="{37E784DE-24A4-8F90-2FDA-C78DE5948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77832" y="1290642"/>
            <a:ext cx="3095199" cy="46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2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4B03-9A77-D872-238E-634310BAF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A6B9-CED5-35BB-A0EB-45E89F22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Not always awful?</a:t>
            </a:r>
          </a:p>
        </p:txBody>
      </p:sp>
    </p:spTree>
    <p:extLst>
      <p:ext uri="{BB962C8B-B14F-4D97-AF65-F5344CB8AC3E}">
        <p14:creationId xmlns:p14="http://schemas.microsoft.com/office/powerpoint/2010/main" val="3504003942"/>
      </p:ext>
    </p:extLst>
  </p:cSld>
  <p:clrMapOvr>
    <a:masterClrMapping/>
  </p:clrMapOvr>
</p:sld>
</file>

<file path=ppt/theme/theme1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Wh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900" dirty="0"/>
        </a:defPPr>
      </a:lstStyle>
    </a:tx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HM Bluish Grey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HM Aqua Blu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7D423A5AE084A986282AA2059F6A0" ma:contentTypeVersion="5" ma:contentTypeDescription="Create a new document." ma:contentTypeScope="" ma:versionID="674c1195575782044fbfac9eb2f2295f">
  <xsd:schema xmlns:xsd="http://www.w3.org/2001/XMLSchema" xmlns:xs="http://www.w3.org/2001/XMLSchema" xmlns:p="http://schemas.microsoft.com/office/2006/metadata/properties" xmlns:ns2="14a8d051-05ab-4383-8f20-1007899ffb3a" targetNamespace="http://schemas.microsoft.com/office/2006/metadata/properties" ma:root="true" ma:fieldsID="cd86023c7f1ff246421c026899f2ef8f" ns2:_="">
    <xsd:import namespace="14a8d051-05ab-4383-8f20-1007899ffb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8d051-05ab-4383-8f20-1007899ff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7B3253-C434-40EC-AB63-3DF9B13547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9DA9B3-7767-4086-A80B-E68EF84FF2F0}">
  <ds:schemaRefs>
    <ds:schemaRef ds:uri="14a8d051-05ab-4383-8f20-1007899ffb3a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76DC000-60B2-4894-849B-578E52859475}">
  <ds:schemaRefs>
    <ds:schemaRef ds:uri="14a8d051-05ab-4383-8f20-1007899ffb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17277</TotalTime>
  <Words>516</Words>
  <Application>Microsoft Office PowerPoint</Application>
  <PresentationFormat>Widescreen</PresentationFormat>
  <Paragraphs>91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Elysio-Bold</vt:lpstr>
      <vt:lpstr>Elysio-Regular</vt:lpstr>
      <vt:lpstr>Segoe UI</vt:lpstr>
      <vt:lpstr>System Font Regular</vt:lpstr>
      <vt:lpstr>NHM General</vt:lpstr>
      <vt:lpstr>NHM White</vt:lpstr>
      <vt:lpstr>NHM Bluish Grey</vt:lpstr>
      <vt:lpstr>NHM Anthracite</vt:lpstr>
      <vt:lpstr>NHM Aqua Blue</vt:lpstr>
      <vt:lpstr>Impacts of Urban Noise</vt:lpstr>
      <vt:lpstr>What is noise?</vt:lpstr>
      <vt:lpstr>Unwanted sound?</vt:lpstr>
      <vt:lpstr>PowerPoint Presentation</vt:lpstr>
      <vt:lpstr>PowerPoint Presentation</vt:lpstr>
      <vt:lpstr>A working definition</vt:lpstr>
      <vt:lpstr>Context dependant?</vt:lpstr>
      <vt:lpstr>PowerPoint Presentation</vt:lpstr>
      <vt:lpstr>Not always awful?</vt:lpstr>
      <vt:lpstr>PowerPoint Presentation</vt:lpstr>
      <vt:lpstr>Human centred</vt:lpstr>
      <vt:lpstr>An alternative, precise definition</vt:lpstr>
      <vt:lpstr>An alternative, precise definition</vt:lpstr>
      <vt:lpstr>“The word communication will be used here in a very broad sense to include all of the procedures by which one mind may affect another.”   – Warren Weaver</vt:lpstr>
      <vt:lpstr>A working definition</vt:lpstr>
      <vt:lpstr>What are the effects of noise?</vt:lpstr>
      <vt:lpstr>On people</vt:lpstr>
      <vt:lpstr>On people</vt:lpstr>
      <vt:lpstr>On wildlife</vt:lpstr>
      <vt:lpstr>On wildlife</vt:lpstr>
      <vt:lpstr>On wildlife</vt:lpstr>
      <vt:lpstr>What do we do about it?</vt:lpstr>
      <vt:lpstr>Abatement</vt:lpstr>
      <vt:lpstr>What’s missing?</vt:lpstr>
      <vt:lpstr>What’s missing?</vt:lpstr>
      <vt:lpstr>How does NHM study noise?</vt:lpstr>
      <vt:lpstr>PowerPoint Presentation</vt:lpstr>
      <vt:lpstr>PowerPoint Presentation</vt:lpstr>
      <vt:lpstr>NHM Noise</vt:lpstr>
      <vt:lpstr>PowerPoint Presentation</vt:lpstr>
      <vt:lpstr>Nature Overheard</vt:lpstr>
      <vt:lpstr>Nature Overheard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Klair Clarke</dc:creator>
  <cp:lastModifiedBy>Ed Baker</cp:lastModifiedBy>
  <cp:revision>14</cp:revision>
  <dcterms:created xsi:type="dcterms:W3CDTF">2023-04-11T15:30:41Z</dcterms:created>
  <dcterms:modified xsi:type="dcterms:W3CDTF">2025-03-10T11:11:04Z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0x0101004947D423A5AE084A986282AA2059F6A0</vt:lpwstr>
  </property>
  <property fmtid="{D5CDD505-2E9C-101B-9397-08002B2CF9AE}" pid="3" name="MediaServiceImageTags">
    <vt:lpwstr/>
  </property>
</Properties>
</file>